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66071"/>
  </p:normalViewPr>
  <p:slideViewPr>
    <p:cSldViewPr snapToGrid="0" snapToObjects="1" showGuides="1">
      <p:cViewPr varScale="1">
        <p:scale>
          <a:sx n="108" d="100"/>
          <a:sy n="108" d="100"/>
        </p:scale>
        <p:origin x="1528" y="1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here/remoting in from Spain, as well as everyone else who is attending. A big thanks to my family for flying in as well.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PhD dissertation which is based on developing novel SVM…</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SVMs are important because of (a) theoretical reasons: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Employ sophisticated mathematical principles to avoid overfitting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 superior empirical results.</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large scale learning – sum of errors squared is not efficient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a:t>
            </a:r>
          </a:p>
          <a:p>
            <a:pPr marL="171450" indent="-171450">
              <a:buFont typeface="Arial" panose="020B0604020202020204" pitchFamily="34" charset="0"/>
              <a:buChar char="•"/>
            </a:pPr>
            <a:r>
              <a:rPr lang="en-US" dirty="0"/>
              <a:t>In this case, the error is the </a:t>
            </a:r>
            <a:r>
              <a:rPr lang="en-US" b="1" dirty="0"/>
              <a:t>hinge loss </a:t>
            </a:r>
            <a:r>
              <a:rPr lang="en-US" dirty="0"/>
              <a:t>function, which is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a:t>
            </a:r>
          </a:p>
          <a:p>
            <a:pPr marL="171450" indent="-171450">
              <a:buFont typeface="Arial" panose="020B0604020202020204" pitchFamily="34" charset="0"/>
              <a:buChar char="•"/>
            </a:pPr>
            <a:r>
              <a:rPr lang="en-US" dirty="0"/>
              <a:t>The feature space is constructed via very clever mathematical projection (“kernel trick”).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quadratic programming (QP) problem presented in </a:t>
            </a:r>
            <a:endParaRPr lang="en-US" dirty="0"/>
          </a:p>
          <a:p>
            <a:r>
              <a:rPr lang="en-US" sz="1200" kern="1200" dirty="0">
                <a:solidFill>
                  <a:schemeClr val="tx1"/>
                </a:solidFill>
                <a:effectLst/>
                <a:latin typeface="+mn-lt"/>
                <a:ea typeface="+mn-ea"/>
                <a:cs typeface="+mn-cs"/>
              </a:rPr>
              <a:t>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2 main approaches to multi-target learning:</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one we’ll focus on is </a:t>
            </a:r>
            <a:r>
              <a:rPr lang="en-US" b="1" dirty="0"/>
              <a:t>Chaining:</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Inspired by ERCC</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Building an ST model</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an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The main characteristic of the chain is that after each model is built, the </a:t>
            </a:r>
            <a:r>
              <a:rPr lang="en-US" b="1" dirty="0"/>
              <a:t>current target values </a:t>
            </a:r>
            <a:r>
              <a:rPr lang="en-US" b="0" dirty="0"/>
              <a:t>in the chain are used as input to help predict the next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rather than an ensemble of 10,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metric is the average relative root mean squared error, the figure to the side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b="1" dirty="0"/>
              <a:t>ML algorithms that scale with size of data:</a:t>
            </a:r>
          </a:p>
          <a:p>
            <a:pPr marL="1085850" lvl="2" indent="-171450">
              <a:buFontTx/>
              <a:buChar char="-"/>
            </a:pPr>
            <a:r>
              <a:rPr lang="en-US" sz="1600" dirty="0"/>
              <a:t>Because dataset sizes have been growing so rapidly, there is a need for machine learning algorithms that are able to scale with the size of the data in terms of memory and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stacked, 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a:t>
            </a:r>
            <a:r>
              <a:rPr lang="en-US" sz="1200" b="1" kern="1200" dirty="0">
                <a:solidFill>
                  <a:schemeClr val="tx1"/>
                </a:solidFill>
                <a:effectLst/>
                <a:latin typeface="+mn-lt"/>
                <a:ea typeface="+mn-ea"/>
                <a:cs typeface="+mn-cs"/>
              </a:rPr>
              <a:t>sparser</a:t>
            </a:r>
            <a:r>
              <a:rPr lang="en-US" sz="1200" kern="1200" dirty="0">
                <a:solidFill>
                  <a:schemeClr val="tx1"/>
                </a:solidFill>
                <a:effectLst/>
                <a:latin typeface="+mn-lt"/>
                <a:ea typeface="+mn-ea"/>
                <a:cs typeface="+mn-cs"/>
              </a:rPr>
              <a:t>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a:t>
            </a:r>
            <a:r>
              <a:rPr lang="en-US" sz="1200" b="1" kern="1200" dirty="0">
                <a:solidFill>
                  <a:schemeClr val="tx1"/>
                </a:solidFill>
                <a:effectLst/>
                <a:latin typeface="+mn-lt"/>
                <a:ea typeface="+mn-ea"/>
                <a:cs typeface="+mn-cs"/>
              </a:rPr>
              <a:t>quadratic</a:t>
            </a:r>
            <a:r>
              <a:rPr lang="en-US" sz="1200" kern="1200" dirty="0">
                <a:solidFill>
                  <a:schemeClr val="tx1"/>
                </a:solidFill>
                <a:effectLst/>
                <a:latin typeface="+mn-lt"/>
                <a:ea typeface="+mn-ea"/>
                <a:cs typeface="+mn-cs"/>
              </a:rPr>
              <a:t> optimization in dual space.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a:t>
            </a:r>
            <a:r>
              <a:rPr lang="en-US" sz="1200" b="1" kern="1200" dirty="0">
                <a:solidFill>
                  <a:schemeClr val="tx1"/>
                </a:solidFill>
                <a:effectLst/>
                <a:latin typeface="+mn-lt"/>
                <a:ea typeface="+mn-ea"/>
                <a:cs typeface="+mn-cs"/>
              </a:rPr>
              <a:t>decomposition</a:t>
            </a:r>
            <a:r>
              <a:rPr lang="en-US" sz="1200" kern="1200" dirty="0">
                <a:solidFill>
                  <a:schemeClr val="tx1"/>
                </a:solidFill>
                <a:effectLst/>
                <a:latin typeface="+mn-lt"/>
                <a:ea typeface="+mn-ea"/>
                <a:cs typeface="+mn-cs"/>
              </a:rPr>
              <a:t> methods.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they improved convergence rates, in practice, for massive datasets, they still had some runtime issues.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superlinear (and sometimes cubic) dependence on the number of samples]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(linear kernels) were shown to outperform decomposition SVMs, motivating research for solving the SVM problem in the primal.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has been shown that when finding an approximate solution, primal optimization is superior.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based on the perceptron – iterates &amp; updates until a condition is satisfied</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Similar, but fundamentally different, to mistake driven perceptron</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issue, along with the fact that solving the L1-SVM problem in the primal provides a better approximate solution than solving the dual,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difference, novelty, and advantage of OLLAWV resides in its iterative method: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worst-violator,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decision function.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samples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define the number of iterations for an algorithm to perform before returning the model,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 which is a unique method in terms of both iterating over samples and updating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new stopping criterion for the stochastic gradient procedure is also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training time, as well as in a huge decrease in the resulting model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implicit ability of finding support vectors and its self-stopping condition. This design was devised to address the limitations presented by current SVM solvers.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results for accuracy, run time, and percentage of support-vectors, obtained by the strict nested cross-validation procedure, were compared and further validated using statistical analysis with non-parametric tests.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Naive Bayes, and Logistic).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proposal, OLLAWV, performs statistically better in terms of run time and model size across all $23$ evaluated benchmark datasets, without compromising accuracy. </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33069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context of supervised stream classification, build a model from continuous rapidly arriving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arrive in </a:t>
            </a:r>
            <a:r>
              <a:rPr lang="en-US" b="1" dirty="0"/>
              <a:t>batch</a:t>
            </a:r>
            <a:r>
              <a:rPr lang="en-US" dirty="0"/>
              <a:t> or </a:t>
            </a:r>
            <a:r>
              <a:rPr lang="en-US" b="1" dirty="0"/>
              <a:t>online</a:t>
            </a:r>
            <a:r>
              <a:rPr lang="en-US" dirty="0"/>
              <a:t>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categories</a:t>
            </a:r>
          </a:p>
          <a:p>
            <a:pPr marL="628650" lvl="1" indent="-171450">
              <a:buFont typeface="Arial" panose="020B0604020202020204" pitchFamily="34" charset="0"/>
              <a:buChar char="•"/>
            </a:pPr>
            <a:r>
              <a:rPr lang="en-US" b="1" dirty="0"/>
              <a:t>Stationary: </a:t>
            </a:r>
            <a:endParaRPr lang="en-US" b="0" dirty="0"/>
          </a:p>
          <a:p>
            <a:pPr marL="628650" lvl="1" indent="-171450">
              <a:buFont typeface="Arial" panose="020B0604020202020204" pitchFamily="34" charset="0"/>
              <a:buChar char="•"/>
            </a:pPr>
            <a:r>
              <a:rPr lang="en-US" b="1" dirty="0"/>
              <a:t>Non-stationary: </a:t>
            </a:r>
            <a:r>
              <a:rPr lang="en-US" b="0" dirty="0"/>
              <a:t>Distribution of data changes over time</a:t>
            </a:r>
          </a:p>
          <a:p>
            <a:pPr marL="1085850" lvl="2" indent="-171450">
              <a:buFont typeface="Arial" panose="020B0604020202020204" pitchFamily="34" charset="0"/>
              <a:buChar char="•"/>
            </a:pPr>
            <a:r>
              <a:rPr lang="en-US" b="0" dirty="0"/>
              <a:t>Abrupt</a:t>
            </a:r>
          </a:p>
          <a:p>
            <a:pPr marL="1085850" lvl="2" indent="-171450">
              <a:buFont typeface="Arial" panose="020B0604020202020204" pitchFamily="34" charset="0"/>
              <a:buChar char="•"/>
            </a:pPr>
            <a:r>
              <a:rPr lang="en-US" b="0" dirty="0"/>
              <a:t>Gradual</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Requires algorithms to be robust, fast, adaptive.</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main approaches to tackling the non-stationary case</a:t>
            </a:r>
          </a:p>
          <a:p>
            <a:pPr marL="628650" lvl="1" indent="-171450">
              <a:buFont typeface="Arial" panose="020B0604020202020204" pitchFamily="34" charset="0"/>
              <a:buChar char="•"/>
            </a:pPr>
            <a:r>
              <a:rPr lang="en-US" b="1" dirty="0"/>
              <a:t>Active</a:t>
            </a:r>
            <a:r>
              <a:rPr lang="en-US" dirty="0"/>
              <a:t> </a:t>
            </a:r>
          </a:p>
          <a:p>
            <a:pPr marL="1085850" lvl="2" indent="-171450">
              <a:buFont typeface="Arial" panose="020B0604020202020204" pitchFamily="34" charset="0"/>
              <a:buChar char="•"/>
            </a:pPr>
            <a:r>
              <a:rPr lang="en-US" dirty="0"/>
              <a:t>Relies on change detection mechanism to trigger an update to remedy or react to the change encountered</a:t>
            </a:r>
          </a:p>
          <a:p>
            <a:pPr marL="628650" lvl="1" indent="-171450">
              <a:buFont typeface="Arial" panose="020B0604020202020204" pitchFamily="34" charset="0"/>
              <a:buChar char="•"/>
            </a:pPr>
            <a:r>
              <a:rPr lang="en-US" b="1" dirty="0"/>
              <a:t>Passive </a:t>
            </a:r>
            <a:endParaRPr lang="en-US" b="0" dirty="0"/>
          </a:p>
          <a:p>
            <a:pPr marL="1085850" lvl="2" indent="-171450">
              <a:buFont typeface="Arial" panose="020B0604020202020204" pitchFamily="34" charset="0"/>
              <a:buChar char="•"/>
            </a:pPr>
            <a:r>
              <a:rPr lang="en-US" b="0" dirty="0"/>
              <a:t>Perform continuous updates to the model whenever new data arrive</a:t>
            </a:r>
            <a:endParaRPr lang="en-US" b="1"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Passive</a:t>
            </a:r>
          </a:p>
          <a:p>
            <a:pPr marL="628650" lvl="1" indent="-171450">
              <a:buFont typeface="Arial" panose="020B0604020202020204" pitchFamily="34" charset="0"/>
              <a:buChar char="•"/>
            </a:pPr>
            <a:r>
              <a:rPr lang="en-US" b="1" dirty="0"/>
              <a:t>Single classifiers</a:t>
            </a:r>
          </a:p>
          <a:p>
            <a:pPr marL="1085850" lvl="2" indent="-171450">
              <a:buFont typeface="Arial" panose="020B0604020202020204" pitchFamily="34" charset="0"/>
              <a:buChar char="•"/>
            </a:pPr>
            <a:r>
              <a:rPr lang="en-US" dirty="0"/>
              <a:t>Usually more attractive and simple solution for mining large data streams</a:t>
            </a:r>
          </a:p>
          <a:p>
            <a:pPr marL="628650" lvl="1" indent="-171450">
              <a:buFont typeface="Arial" panose="020B0604020202020204" pitchFamily="34" charset="0"/>
              <a:buChar char="•"/>
            </a:pPr>
            <a:r>
              <a:rPr lang="en-US" b="1" dirty="0"/>
              <a:t>Ensemble classifiers</a:t>
            </a:r>
          </a:p>
          <a:p>
            <a:pPr marL="1085850" lvl="2" indent="-171450">
              <a:buFont typeface="Arial" panose="020B0604020202020204" pitchFamily="34" charset="0"/>
              <a:buChar char="•"/>
            </a:pPr>
            <a:r>
              <a:rPr lang="en-US" dirty="0"/>
              <a:t>Very popular due to their natural way of handling drifting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Active</a:t>
            </a:r>
          </a:p>
          <a:p>
            <a:pPr marL="628650" lvl="1" indent="-171450">
              <a:buFont typeface="Arial" panose="020B0604020202020204" pitchFamily="34" charset="0"/>
              <a:buChar char="•"/>
            </a:pPr>
            <a:r>
              <a:rPr lang="en-US" b="1" dirty="0"/>
              <a:t>Change detection</a:t>
            </a:r>
          </a:p>
          <a:p>
            <a:pPr marL="1085850" lvl="2" indent="-171450">
              <a:buFont typeface="Arial" panose="020B0604020202020204" pitchFamily="34" charset="0"/>
              <a:buChar char="•"/>
            </a:pPr>
            <a:r>
              <a:rPr lang="en-US" dirty="0"/>
              <a:t>Difficult for gradual drifts</a:t>
            </a:r>
          </a:p>
          <a:p>
            <a:pPr marL="1085850" lvl="2" indent="-171450">
              <a:buFont typeface="Arial" panose="020B0604020202020204" pitchFamily="34" charset="0"/>
              <a:buChar char="•"/>
            </a:pPr>
            <a:r>
              <a:rPr lang="en-US" dirty="0"/>
              <a:t>Better when more abrupt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 disadvantage that if the drift detector makes a mistake, could be catastrophic for the model</a:t>
            </a:r>
          </a:p>
          <a:p>
            <a:pPr marL="628650" lvl="1" indent="-171450">
              <a:buFont typeface="Arial" panose="020B0604020202020204" pitchFamily="34" charset="0"/>
              <a:buChar char="•"/>
            </a:pPr>
            <a:r>
              <a:rPr lang="en-US" b="1" dirty="0"/>
              <a:t>Adaptation</a:t>
            </a:r>
          </a:p>
          <a:p>
            <a:pPr marL="1085850" lvl="2" indent="-171450">
              <a:buFont typeface="Arial" panose="020B0604020202020204" pitchFamily="34" charset="0"/>
              <a:buChar char="•"/>
            </a:pPr>
            <a:r>
              <a:rPr lang="en-US" dirty="0"/>
              <a:t>Once a change is detected, algorithm needs to adapt </a:t>
            </a:r>
          </a:p>
          <a:p>
            <a:pPr marL="1085850" lvl="2" indent="-171450">
              <a:buFont typeface="Arial" panose="020B0604020202020204" pitchFamily="34" charset="0"/>
              <a:buChar char="•"/>
            </a:pPr>
            <a:r>
              <a:rPr lang="en-US" dirty="0"/>
              <a:t>Difficult to distinguish between obsolete and up-to-date samples</a:t>
            </a:r>
          </a:p>
          <a:p>
            <a:pPr marL="1085850" lvl="2" indent="-171450">
              <a:buFont typeface="Arial" panose="020B0604020202020204" pitchFamily="34" charset="0"/>
              <a:buChar char="•"/>
            </a:pPr>
            <a:r>
              <a:rPr lang="en-US" b="1" dirty="0"/>
              <a:t>Windowing</a:t>
            </a:r>
          </a:p>
          <a:p>
            <a:pPr marL="1085850" lvl="2" indent="-171450">
              <a:buFont typeface="Arial" panose="020B0604020202020204" pitchFamily="34" charset="0"/>
              <a:buChar char="•"/>
            </a:pPr>
            <a:r>
              <a:rPr lang="en-US" b="1" dirty="0"/>
              <a:t>Weighting</a:t>
            </a:r>
          </a:p>
          <a:p>
            <a:pPr marL="1085850" lvl="2" indent="-171450">
              <a:buFont typeface="Arial" panose="020B0604020202020204" pitchFamily="34" charset="0"/>
              <a:buChar char="•"/>
            </a:pPr>
            <a:r>
              <a:rPr lang="en-US" b="1" dirty="0"/>
              <a:t>Random sampling</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These computational, special, and time complexities are what prompted research in large-scale solutions using SGD before investigating concept drifts and their detection.</a:t>
            </a:r>
          </a:p>
          <a:p>
            <a:pPr marL="171450" lvl="0" indent="-171450">
              <a:buFont typeface="Arial" panose="020B0604020202020204" pitchFamily="34" charset="0"/>
              <a:buChar char="•"/>
            </a:pPr>
            <a:r>
              <a:rPr lang="en-US" b="0" dirty="0"/>
              <a:t>Stochastic algorithms can be both the fastest with the best generalization performances against batch methods -&gt; OLLAWV</a:t>
            </a:r>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421544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As we can see here: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kern="1200" dirty="0">
                <a:solidFill>
                  <a:schemeClr val="tx1"/>
                </a:solidFill>
                <a:effectLst/>
                <a:latin typeface="+mn-lt"/>
                <a:ea typeface="+mn-ea"/>
                <a:cs typeface="+mn-cs"/>
              </a:rPr>
              <a:t>The samples can arrive at varying interval as well</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54581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data is only </a:t>
            </a:r>
            <a:r>
              <a:rPr lang="en-US" sz="1200" b="1" kern="1200" dirty="0">
                <a:solidFill>
                  <a:schemeClr val="tx1"/>
                </a:solidFill>
                <a:effectLst/>
                <a:latin typeface="+mn-lt"/>
                <a:ea typeface="+mn-ea"/>
                <a:cs typeface="+mn-cs"/>
              </a:rPr>
              <a:t>available</a:t>
            </a:r>
            <a:r>
              <a:rPr lang="en-US" sz="1200" kern="1200" dirty="0">
                <a:solidFill>
                  <a:schemeClr val="tx1"/>
                </a:solidFill>
                <a:effectLst/>
                <a:latin typeface="+mn-lt"/>
                <a:ea typeface="+mn-ea"/>
                <a:cs typeface="+mn-cs"/>
              </a:rPr>
              <a:t>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a:t>
            </a:r>
            <a:r>
              <a:rPr lang="en-US" sz="1200" b="1" kern="1200" dirty="0">
                <a:solidFill>
                  <a:schemeClr val="tx1"/>
                </a:solidFill>
                <a:effectLst/>
                <a:latin typeface="+mn-lt"/>
                <a:ea typeface="+mn-ea"/>
                <a:cs typeface="+mn-cs"/>
              </a:rPr>
              <a:t>robust, alert, and perform classification in a resource adaptive </a:t>
            </a:r>
            <a:r>
              <a:rPr lang="en-US" sz="1200" kern="1200" dirty="0">
                <a:solidFill>
                  <a:schemeClr val="tx1"/>
                </a:solidFill>
                <a:effectLst/>
                <a:latin typeface="+mn-lt"/>
                <a:ea typeface="+mn-ea"/>
                <a:cs typeface="+mn-cs"/>
              </a:rPr>
              <a:t>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a:t>
            </a:r>
            <a:r>
              <a:rPr lang="en-US" b="1" dirty="0"/>
              <a:t>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emf"/><Relationship Id="rId7"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80.png"/><Relationship Id="rId9"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 Id="rId9"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tiff"/><Relationship Id="rId7"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particularly </a:t>
            </a:r>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endParaRPr lang="en-US" dirty="0"/>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algorithms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build a model which predicts </a:t>
            </a:r>
            <a:r>
              <a:rPr lang="en-US" sz="2000" b="1" i="1" dirty="0"/>
              <a:t>multiple</a:t>
            </a:r>
            <a:r>
              <a:rPr lang="en-US" sz="2000" dirty="0"/>
              <a:t> possibly correlated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3"/>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Kecman,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V. Kecman, S. Ventura, and  A. Cano.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V. Kecman, S. Ventura, and A. Cano.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Kecman,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Kecman,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Kecman,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Kecman,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16807</TotalTime>
  <Words>8588</Words>
  <Application>Microsoft Macintosh PowerPoint</Application>
  <PresentationFormat>On-screen Show (16:9)</PresentationFormat>
  <Paragraphs>1205</Paragraphs>
  <Slides>65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1395</cp:revision>
  <cp:lastPrinted>2018-09-10T21:17:52Z</cp:lastPrinted>
  <dcterms:created xsi:type="dcterms:W3CDTF">2018-03-13T10:23:44Z</dcterms:created>
  <dcterms:modified xsi:type="dcterms:W3CDTF">2018-09-11T19:06:26Z</dcterms:modified>
</cp:coreProperties>
</file>